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1"/>
  </p:notesMasterIdLst>
  <p:sldIdLst>
    <p:sldId id="261" r:id="rId2"/>
    <p:sldId id="263" r:id="rId3"/>
    <p:sldId id="264" r:id="rId4"/>
    <p:sldId id="274" r:id="rId5"/>
    <p:sldId id="275" r:id="rId6"/>
    <p:sldId id="276" r:id="rId7"/>
    <p:sldId id="256" r:id="rId8"/>
    <p:sldId id="258" r:id="rId9"/>
    <p:sldId id="269" r:id="rId1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990000"/>
    <a:srgbClr val="C6D9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512"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E5912B-C474-44F2-9F79-10B96480BA87}" type="datetimeFigureOut">
              <a:rPr lang="zh-CN" altLang="en-US" smtClean="0"/>
              <a:pPr/>
              <a:t>2015/4/23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96DC53E-1FD6-4895-BBA8-FA1F076EB725}" type="slidenum">
              <a:rPr lang="zh-CN" altLang="en-US" smtClean="0"/>
              <a:pPr/>
              <a:t>‹#›</a:t>
            </a:fld>
            <a:endParaRPr lang="zh-CN" altLang="en-US"/>
          </a:p>
        </p:txBody>
      </p:sp>
    </p:spTree>
    <p:extLst>
      <p:ext uri="{BB962C8B-B14F-4D97-AF65-F5344CB8AC3E}">
        <p14:creationId xmlns:p14="http://schemas.microsoft.com/office/powerpoint/2010/main" val="2164482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96DC53E-1FD6-4895-BBA8-FA1F076EB725}" type="slidenum">
              <a:rPr lang="zh-CN" altLang="en-US" smtClean="0"/>
              <a:pPr/>
              <a:t>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lvl1pPr algn="ctr">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2015/4/23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39552" y="274638"/>
            <a:ext cx="8147248" cy="850106"/>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normAutofit/>
          </a:bodyPr>
          <a:lstStyle>
            <a:lvl1pPr>
              <a:defRPr sz="2800" b="1">
                <a:latin typeface="楷体_GB2312" pitchFamily="49" charset="-122"/>
                <a:ea typeface="楷体_GB2312" pitchFamily="49" charset="-122"/>
              </a:defRPr>
            </a:lvl1pPr>
            <a:lvl2pPr>
              <a:defRPr sz="2800" b="1">
                <a:latin typeface="楷体_GB2312" pitchFamily="49" charset="-122"/>
                <a:ea typeface="楷体_GB2312" pitchFamily="49" charset="-122"/>
              </a:defRPr>
            </a:lvl2pPr>
            <a:lvl3pPr>
              <a:defRPr sz="2800" b="1">
                <a:latin typeface="楷体_GB2312" pitchFamily="49" charset="-122"/>
                <a:ea typeface="楷体_GB2312" pitchFamily="49" charset="-122"/>
              </a:defRPr>
            </a:lvl3pPr>
            <a:lvl4pPr>
              <a:defRPr sz="2800" b="1">
                <a:latin typeface="楷体_GB2312" pitchFamily="49" charset="-122"/>
                <a:ea typeface="楷体_GB2312" pitchFamily="49" charset="-122"/>
              </a:defRPr>
            </a:lvl4pPr>
            <a:lvl5pPr>
              <a:defRPr sz="2800" b="1">
                <a:latin typeface="楷体_GB2312" pitchFamily="49" charset="-122"/>
                <a:ea typeface="楷体_GB2312" pitchFamily="49"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2015/4/23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Rectangle 8"/>
          <p:cNvSpPr>
            <a:spLocks noChangeArrowheads="1"/>
          </p:cNvSpPr>
          <p:nvPr userDrawn="1"/>
        </p:nvSpPr>
        <p:spPr bwMode="auto">
          <a:xfrm>
            <a:off x="547688" y="1133475"/>
            <a:ext cx="7777162" cy="79375"/>
          </a:xfrm>
          <a:prstGeom prst="rect">
            <a:avLst/>
          </a:prstGeom>
          <a:gradFill rotWithShape="1">
            <a:gsLst>
              <a:gs pos="0">
                <a:srgbClr val="000066"/>
              </a:gs>
              <a:gs pos="100000">
                <a:srgbClr val="FFFFFF">
                  <a:alpha val="0"/>
                </a:srgbClr>
              </a:gs>
            </a:gsLst>
            <a:lin ang="0" scaled="1"/>
          </a:gradFill>
          <a:ln w="9525">
            <a:noFill/>
            <a:miter lim="800000"/>
            <a:headEnd/>
            <a:tailEnd/>
          </a:ln>
          <a:effectLst/>
        </p:spPr>
        <p:txBody>
          <a:bodyPr/>
          <a:lstStyle/>
          <a:p>
            <a:pPr>
              <a:defRPr/>
            </a:pPr>
            <a:endParaRPr kumimoji="1" lang="zh-CN" altLang="en-US" sz="2400">
              <a:latin typeface="Times New Roman"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图片2.jpg"/>
          <p:cNvPicPr>
            <a:picLocks noChangeAspect="1"/>
          </p:cNvPicPr>
          <p:nvPr userDrawn="1"/>
        </p:nvPicPr>
        <p:blipFill>
          <a:blip r:embed="rId4" cstate="print"/>
          <a:stretch>
            <a:fillRect/>
          </a:stretch>
        </p:blipFill>
        <p:spPr>
          <a:xfrm>
            <a:off x="-1" y="0"/>
            <a:ext cx="9147875" cy="6858000"/>
          </a:xfrm>
          <a:prstGeom prst="rect">
            <a:avLst/>
          </a:prstGeom>
        </p:spPr>
      </p:pic>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2015/4/23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Lst>
  <p:txStyles>
    <p:titleStyle>
      <a:lvl1pPr algn="l" defTabSz="914400" rtl="0" eaLnBrk="1" latinLnBrk="0" hangingPunct="1">
        <a:spcBef>
          <a:spcPct val="0"/>
        </a:spcBef>
        <a:buNone/>
        <a:defRPr sz="4400" b="1" kern="1200">
          <a:solidFill>
            <a:srgbClr val="000066"/>
          </a:solidFill>
          <a:latin typeface="隶书" pitchFamily="49" charset="-122"/>
          <a:ea typeface="隶书" pitchFamily="49"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1.jpg"/>
          <p:cNvPicPr>
            <a:picLocks noChangeAspect="1"/>
          </p:cNvPicPr>
          <p:nvPr/>
        </p:nvPicPr>
        <p:blipFill>
          <a:blip r:embed="rId2" cstate="print"/>
          <a:stretch>
            <a:fillRect/>
          </a:stretch>
        </p:blipFill>
        <p:spPr>
          <a:xfrm>
            <a:off x="-1" y="0"/>
            <a:ext cx="9147227" cy="6858000"/>
          </a:xfrm>
          <a:prstGeom prst="rect">
            <a:avLst/>
          </a:prstGeom>
        </p:spPr>
      </p:pic>
      <p:sp>
        <p:nvSpPr>
          <p:cNvPr id="4" name="标题 3"/>
          <p:cNvSpPr>
            <a:spLocks noGrp="1"/>
          </p:cNvSpPr>
          <p:nvPr>
            <p:ph type="ctrTitle"/>
          </p:nvPr>
        </p:nvSpPr>
        <p:spPr>
          <a:xfrm>
            <a:off x="721184" y="1916832"/>
            <a:ext cx="7704856" cy="2808312"/>
          </a:xfrm>
          <a:effectLst/>
        </p:spPr>
        <p:txBody>
          <a:bodyPr>
            <a:noAutofit/>
            <a:scene3d>
              <a:camera prst="orthographicFront"/>
              <a:lightRig rig="soft" dir="tl">
                <a:rot lat="0" lon="0" rev="0"/>
              </a:lightRig>
            </a:scene3d>
            <a:sp3d contourW="8890">
              <a:contourClr>
                <a:schemeClr val="accent3">
                  <a:shade val="55000"/>
                </a:schemeClr>
              </a:contourClr>
            </a:sp3d>
          </a:bodyPr>
          <a:lstStyle/>
          <a:p>
            <a:pPr algn="ctr"/>
            <a:r>
              <a:rPr lang="zh-CN" altLang="en-US" sz="6600" dirty="0" smtClean="0">
                <a:solidFill>
                  <a:srgbClr val="000066"/>
                </a:solidFill>
                <a:latin typeface="Times New Roman" pitchFamily="18" charset="0"/>
                <a:ea typeface="隶书" pitchFamily="49" charset="-122"/>
                <a:cs typeface="Times New Roman" pitchFamily="18" charset="0"/>
              </a:rPr>
              <a:t>东信和平科技股份有限公司定制培养</a:t>
            </a:r>
            <a:r>
              <a:rPr lang="en-US" altLang="zh-CN" sz="6600" dirty="0" smtClean="0">
                <a:solidFill>
                  <a:srgbClr val="000066"/>
                </a:solidFill>
                <a:latin typeface="Times New Roman" pitchFamily="18" charset="0"/>
                <a:ea typeface="隶书" pitchFamily="49" charset="-122"/>
                <a:cs typeface="Times New Roman" pitchFamily="18" charset="0"/>
              </a:rPr>
              <a:t/>
            </a:r>
            <a:br>
              <a:rPr lang="en-US" altLang="zh-CN" sz="6600" dirty="0" smtClean="0">
                <a:solidFill>
                  <a:srgbClr val="000066"/>
                </a:solidFill>
                <a:latin typeface="Times New Roman" pitchFamily="18" charset="0"/>
                <a:ea typeface="隶书" pitchFamily="49" charset="-122"/>
                <a:cs typeface="Times New Roman" pitchFamily="18" charset="0"/>
              </a:rPr>
            </a:br>
            <a:r>
              <a:rPr lang="zh-CN" altLang="en-US" sz="6600" dirty="0" smtClean="0">
                <a:solidFill>
                  <a:srgbClr val="000066"/>
                </a:solidFill>
                <a:latin typeface="Times New Roman" pitchFamily="18" charset="0"/>
                <a:ea typeface="隶书" pitchFamily="49" charset="-122"/>
                <a:cs typeface="Times New Roman" pitchFamily="18" charset="0"/>
              </a:rPr>
              <a:t>实训班宣讲会</a:t>
            </a:r>
            <a:endParaRPr lang="zh-CN" altLang="en-US" sz="6600" dirty="0">
              <a:solidFill>
                <a:srgbClr val="000066"/>
              </a:solidFill>
              <a:latin typeface="Times New Roman" pitchFamily="18" charset="0"/>
              <a:ea typeface="隶书" pitchFamily="49" charset="-122"/>
              <a:cs typeface="Times New Roman" pitchFamily="18" charset="0"/>
            </a:endParaRPr>
          </a:p>
        </p:txBody>
      </p:sp>
      <p:sp>
        <p:nvSpPr>
          <p:cNvPr id="5" name="副标题 4"/>
          <p:cNvSpPr>
            <a:spLocks noGrp="1"/>
          </p:cNvSpPr>
          <p:nvPr>
            <p:ph type="subTitle" idx="1"/>
          </p:nvPr>
        </p:nvSpPr>
        <p:spPr>
          <a:xfrm>
            <a:off x="1475656" y="5373216"/>
            <a:ext cx="6400800" cy="757246"/>
          </a:xfrm>
        </p:spPr>
        <p:txBody>
          <a:bodyPr>
            <a:normAutofit/>
          </a:bodyPr>
          <a:lstStyle/>
          <a:p>
            <a:r>
              <a:rPr lang="en-US" altLang="zh-CN" sz="3600" b="1" dirty="0" smtClean="0">
                <a:solidFill>
                  <a:srgbClr val="000066"/>
                </a:solidFill>
                <a:latin typeface="Times New Roman" pitchFamily="18" charset="0"/>
                <a:cs typeface="Times New Roman" pitchFamily="18" charset="0"/>
              </a:rPr>
              <a:t>2015</a:t>
            </a:r>
            <a:r>
              <a:rPr lang="zh-CN" altLang="en-US" sz="3600" b="1" dirty="0" smtClean="0">
                <a:solidFill>
                  <a:srgbClr val="000066"/>
                </a:solidFill>
                <a:latin typeface="Times New Roman" pitchFamily="18" charset="0"/>
                <a:cs typeface="Times New Roman" pitchFamily="18" charset="0"/>
              </a:rPr>
              <a:t>年</a:t>
            </a:r>
            <a:r>
              <a:rPr lang="en-US" altLang="zh-CN" sz="3600" b="1" dirty="0" smtClean="0">
                <a:solidFill>
                  <a:srgbClr val="000066"/>
                </a:solidFill>
                <a:latin typeface="Times New Roman" pitchFamily="18" charset="0"/>
                <a:cs typeface="Times New Roman" pitchFamily="18" charset="0"/>
              </a:rPr>
              <a:t>4</a:t>
            </a:r>
            <a:r>
              <a:rPr lang="zh-CN" altLang="en-US" sz="3600" b="1" dirty="0" smtClean="0">
                <a:solidFill>
                  <a:srgbClr val="000066"/>
                </a:solidFill>
                <a:latin typeface="Times New Roman" pitchFamily="18" charset="0"/>
                <a:cs typeface="Times New Roman" pitchFamily="18" charset="0"/>
              </a:rPr>
              <a:t>月</a:t>
            </a:r>
            <a:r>
              <a:rPr lang="en-US" altLang="zh-CN" sz="3600" b="1" dirty="0" smtClean="0">
                <a:solidFill>
                  <a:srgbClr val="000066"/>
                </a:solidFill>
                <a:latin typeface="Times New Roman" pitchFamily="18" charset="0"/>
                <a:cs typeface="Times New Roman" pitchFamily="18" charset="0"/>
              </a:rPr>
              <a:t>23</a:t>
            </a:r>
            <a:r>
              <a:rPr lang="zh-CN" altLang="en-US" sz="3600" b="1" dirty="0" smtClean="0">
                <a:solidFill>
                  <a:srgbClr val="000066"/>
                </a:solidFill>
                <a:latin typeface="Times New Roman" pitchFamily="18" charset="0"/>
                <a:cs typeface="Times New Roman" pitchFamily="18" charset="0"/>
              </a:rPr>
              <a:t>日</a:t>
            </a:r>
            <a:endParaRPr lang="zh-CN" altLang="en-US" sz="3600" b="1" dirty="0">
              <a:solidFill>
                <a:srgbClr val="000066"/>
              </a:solidFill>
              <a:latin typeface="Times New Roman" pitchFamily="18" charset="0"/>
              <a:cs typeface="Times New Roman" pitchFamily="18" charset="0"/>
            </a:endParaRPr>
          </a:p>
        </p:txBody>
      </p:sp>
      <p:pic>
        <p:nvPicPr>
          <p:cNvPr id="7" name="Picture 4" descr="Bi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1629" y="7838"/>
            <a:ext cx="1465263" cy="140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146153" cy="925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274638"/>
            <a:ext cx="8147248" cy="850106"/>
          </a:xfrm>
        </p:spPr>
        <p:txBody>
          <a:bodyPr/>
          <a:lstStyle/>
          <a:p>
            <a:r>
              <a:rPr lang="zh-CN" altLang="en-US" dirty="0"/>
              <a:t>主要</a:t>
            </a:r>
            <a:r>
              <a:rPr lang="zh-CN" altLang="en-US" dirty="0" smtClean="0"/>
              <a:t>内容</a:t>
            </a:r>
            <a:endParaRPr lang="zh-CN" altLang="en-US" dirty="0"/>
          </a:p>
        </p:txBody>
      </p:sp>
      <p:sp>
        <p:nvSpPr>
          <p:cNvPr id="3" name="内容占位符 2"/>
          <p:cNvSpPr>
            <a:spLocks noGrp="1"/>
          </p:cNvSpPr>
          <p:nvPr>
            <p:ph idx="1"/>
          </p:nvPr>
        </p:nvSpPr>
        <p:spPr>
          <a:xfrm>
            <a:off x="683568" y="1556792"/>
            <a:ext cx="8103274" cy="4229663"/>
          </a:xfrm>
        </p:spPr>
        <p:txBody>
          <a:bodyPr vert="horz" lIns="91440" tIns="45720" rIns="91440" bIns="45720" rtlCol="0">
            <a:normAutofit/>
          </a:bodyPr>
          <a:lstStyle/>
          <a:p>
            <a:pPr marL="542925" indent="-542925">
              <a:lnSpc>
                <a:spcPct val="90000"/>
              </a:lnSpc>
              <a:buBlip>
                <a:blip r:embed="rId2"/>
              </a:buBlip>
            </a:pPr>
            <a:r>
              <a:rPr lang="zh-CN" altLang="en-US" sz="4000" b="1" dirty="0" smtClean="0">
                <a:latin typeface="Times New Roman" pitchFamily="18" charset="0"/>
                <a:ea typeface="楷体" pitchFamily="49" charset="-122"/>
                <a:cs typeface="Times New Roman" pitchFamily="18" charset="0"/>
              </a:rPr>
              <a:t>定制培养班目的和意义</a:t>
            </a:r>
          </a:p>
          <a:p>
            <a:pPr marL="542925" indent="-542925">
              <a:lnSpc>
                <a:spcPct val="90000"/>
              </a:lnSpc>
              <a:buBlip>
                <a:blip r:embed="rId2"/>
              </a:buBlip>
            </a:pPr>
            <a:r>
              <a:rPr lang="zh-CN" altLang="en-US" sz="4000" dirty="0" smtClean="0">
                <a:latin typeface="Times New Roman" pitchFamily="18" charset="0"/>
                <a:ea typeface="楷体" pitchFamily="49" charset="-122"/>
                <a:cs typeface="Times New Roman" pitchFamily="18" charset="0"/>
              </a:rPr>
              <a:t>东信和平和企业文化介绍</a:t>
            </a:r>
            <a:endParaRPr lang="en-US" altLang="zh-CN" sz="4000" dirty="0" smtClean="0">
              <a:latin typeface="Times New Roman" pitchFamily="18" charset="0"/>
              <a:ea typeface="楷体" pitchFamily="49" charset="-122"/>
              <a:cs typeface="Times New Roman" pitchFamily="18" charset="0"/>
            </a:endParaRPr>
          </a:p>
          <a:p>
            <a:pPr marL="542925" indent="-542925">
              <a:lnSpc>
                <a:spcPct val="90000"/>
              </a:lnSpc>
              <a:buBlip>
                <a:blip r:embed="rId2"/>
              </a:buBlip>
            </a:pPr>
            <a:r>
              <a:rPr lang="zh-CN" altLang="en-US" sz="4000" dirty="0" smtClean="0">
                <a:latin typeface="Times New Roman" pitchFamily="18" charset="0"/>
                <a:ea typeface="楷体" pitchFamily="49" charset="-122"/>
                <a:cs typeface="Times New Roman" pitchFamily="18" charset="0"/>
              </a:rPr>
              <a:t>定制培养班课程内容介绍</a:t>
            </a:r>
            <a:endParaRPr lang="en-US" altLang="zh-CN" sz="4000" dirty="0" smtClean="0">
              <a:latin typeface="Times New Roman" pitchFamily="18" charset="0"/>
              <a:ea typeface="楷体" pitchFamily="49" charset="-122"/>
              <a:cs typeface="Times New Roman" pitchFamily="18" charset="0"/>
            </a:endParaRPr>
          </a:p>
          <a:p>
            <a:pPr marL="542925" indent="-542925">
              <a:lnSpc>
                <a:spcPct val="90000"/>
              </a:lnSpc>
              <a:buBlip>
                <a:blip r:embed="rId2"/>
              </a:buBlip>
            </a:pPr>
            <a:r>
              <a:rPr lang="zh-CN" altLang="en-US" sz="4000" dirty="0" smtClean="0">
                <a:latin typeface="Times New Roman" pitchFamily="18" charset="0"/>
                <a:ea typeface="楷体" pitchFamily="49" charset="-122"/>
                <a:cs typeface="Times New Roman" pitchFamily="18" charset="0"/>
              </a:rPr>
              <a:t>定制</a:t>
            </a:r>
            <a:r>
              <a:rPr lang="zh-CN" altLang="en-US" sz="4000" dirty="0">
                <a:latin typeface="Times New Roman" pitchFamily="18" charset="0"/>
                <a:ea typeface="楷体" pitchFamily="49" charset="-122"/>
                <a:cs typeface="Times New Roman" pitchFamily="18" charset="0"/>
              </a:rPr>
              <a:t>培养班实施的方案</a:t>
            </a:r>
            <a:endParaRPr lang="en-US" altLang="zh-CN" sz="4000" dirty="0">
              <a:latin typeface="Times New Roman" pitchFamily="18" charset="0"/>
              <a:ea typeface="楷体" pitchFamily="49" charset="-122"/>
              <a:cs typeface="Times New Roman" pitchFamily="18" charset="0"/>
            </a:endParaRPr>
          </a:p>
          <a:p>
            <a:pPr marL="542925" indent="-542925">
              <a:lnSpc>
                <a:spcPct val="90000"/>
              </a:lnSpc>
              <a:buBlip>
                <a:blip r:embed="rId2"/>
              </a:buBlip>
            </a:pPr>
            <a:r>
              <a:rPr lang="en-US" altLang="zh-CN" sz="4000" b="1" dirty="0" smtClean="0">
                <a:latin typeface="Times New Roman" pitchFamily="18" charset="0"/>
                <a:ea typeface="楷体" pitchFamily="49" charset="-122"/>
                <a:cs typeface="Times New Roman" pitchFamily="18" charset="0"/>
              </a:rPr>
              <a:t>Q </a:t>
            </a:r>
            <a:r>
              <a:rPr lang="en-US" altLang="zh-CN" sz="4000" b="1" dirty="0">
                <a:latin typeface="Times New Roman" pitchFamily="18" charset="0"/>
                <a:ea typeface="楷体" pitchFamily="49" charset="-122"/>
                <a:cs typeface="Times New Roman" pitchFamily="18" charset="0"/>
              </a:rPr>
              <a:t>&amp; A</a:t>
            </a:r>
            <a:endParaRPr lang="zh-CN" altLang="en-US" sz="4000" b="1" dirty="0">
              <a:latin typeface="Times New Roman" pitchFamily="18" charset="0"/>
              <a:ea typeface="楷体" pitchFamily="49" charset="-122"/>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p>
            <a:pPr marL="857250" indent="-857250">
              <a:buFont typeface="+mj-ea"/>
              <a:buAutoNum type="ea1JpnChsDbPeriod"/>
            </a:pPr>
            <a:r>
              <a:rPr lang="zh-CN" altLang="en-US" dirty="0"/>
              <a:t>定制培养班目的和</a:t>
            </a:r>
            <a:r>
              <a:rPr lang="zh-CN" altLang="en-US" dirty="0" smtClean="0"/>
              <a:t>意义</a:t>
            </a:r>
            <a:r>
              <a:rPr lang="en-US" altLang="zh-CN" dirty="0" smtClean="0"/>
              <a:t>--1</a:t>
            </a:r>
            <a:endParaRPr lang="zh-CN" altLang="en-US" dirty="0"/>
          </a:p>
        </p:txBody>
      </p:sp>
      <p:sp>
        <p:nvSpPr>
          <p:cNvPr id="3" name="内容占位符 2"/>
          <p:cNvSpPr>
            <a:spLocks noGrp="1"/>
          </p:cNvSpPr>
          <p:nvPr>
            <p:ph idx="1"/>
          </p:nvPr>
        </p:nvSpPr>
        <p:spPr>
          <a:xfrm>
            <a:off x="457200" y="1412776"/>
            <a:ext cx="8258204" cy="5016620"/>
          </a:xfrm>
        </p:spPr>
        <p:txBody>
          <a:bodyPr vert="horz" lIns="91440" tIns="45720" rIns="91440" bIns="45720" rtlCol="0">
            <a:normAutofit/>
          </a:bodyPr>
          <a:lstStyle/>
          <a:p>
            <a:pPr marL="542925" indent="-542925">
              <a:lnSpc>
                <a:spcPct val="110000"/>
              </a:lnSpc>
              <a:spcBef>
                <a:spcPts val="0"/>
              </a:spcBef>
              <a:buBlip>
                <a:blip r:embed="rId3"/>
              </a:buBlip>
            </a:pPr>
            <a:r>
              <a:rPr lang="en-US" altLang="zh-CN" sz="3200" dirty="0" smtClean="0">
                <a:ea typeface="楷体_GB2312"/>
              </a:rPr>
              <a:t>2014</a:t>
            </a:r>
            <a:r>
              <a:rPr lang="zh-CN" altLang="en-US" sz="3200" dirty="0" smtClean="0">
                <a:ea typeface="楷体_GB2312"/>
              </a:rPr>
              <a:t>年</a:t>
            </a:r>
            <a:r>
              <a:rPr lang="en-US" altLang="zh-CN" sz="3200" dirty="0" smtClean="0">
                <a:ea typeface="楷体_GB2312"/>
              </a:rPr>
              <a:t>10</a:t>
            </a:r>
            <a:r>
              <a:rPr lang="zh-CN" altLang="en-US" sz="3200" dirty="0" smtClean="0">
                <a:ea typeface="楷体_GB2312"/>
              </a:rPr>
              <a:t>月，</a:t>
            </a:r>
            <a:r>
              <a:rPr lang="zh-CN" altLang="zh-CN" sz="3200" dirty="0" smtClean="0">
                <a:ea typeface="楷体_GB2312"/>
              </a:rPr>
              <a:t>乘</a:t>
            </a:r>
            <a:r>
              <a:rPr lang="zh-CN" altLang="zh-CN" sz="3200" dirty="0">
                <a:ea typeface="楷体_GB2312"/>
              </a:rPr>
              <a:t>十年校庆东风，计算机学院和东信和平科技股份有限公司领导经过友好协商，双方就今后新的深度合作达成</a:t>
            </a:r>
            <a:r>
              <a:rPr lang="zh-CN" altLang="zh-CN" sz="3200" dirty="0" smtClean="0">
                <a:ea typeface="楷体_GB2312"/>
              </a:rPr>
              <a:t>共识。</a:t>
            </a:r>
            <a:endParaRPr lang="en-US" altLang="zh-CN" sz="3200" dirty="0">
              <a:ea typeface="楷体_GB2312"/>
            </a:endParaRPr>
          </a:p>
          <a:p>
            <a:pPr marL="542925" indent="-542925">
              <a:lnSpc>
                <a:spcPct val="110000"/>
              </a:lnSpc>
              <a:spcBef>
                <a:spcPts val="0"/>
              </a:spcBef>
              <a:buBlip>
                <a:blip r:embed="rId3"/>
              </a:buBlip>
            </a:pPr>
            <a:r>
              <a:rPr lang="zh-CN" altLang="en-US" sz="3200" dirty="0" smtClean="0">
                <a:ea typeface="楷体_GB2312"/>
              </a:rPr>
              <a:t>双方</a:t>
            </a:r>
            <a:r>
              <a:rPr lang="zh-CN" altLang="zh-CN" sz="3200" dirty="0">
                <a:ea typeface="楷体_GB2312"/>
              </a:rPr>
              <a:t>认为学生的培养应该更加贴切企业的真实</a:t>
            </a:r>
            <a:r>
              <a:rPr lang="zh-CN" altLang="zh-CN" sz="3200" dirty="0" smtClean="0">
                <a:ea typeface="楷体_GB2312"/>
              </a:rPr>
              <a:t>需求，准备</a:t>
            </a:r>
            <a:r>
              <a:rPr lang="zh-CN" altLang="zh-CN" sz="3200" dirty="0">
                <a:ea typeface="楷体_GB2312"/>
              </a:rPr>
              <a:t>针对计算机学院大三的学生在第六学期举办东信和平定制培养实训</a:t>
            </a:r>
            <a:r>
              <a:rPr lang="zh-CN" altLang="zh-CN" sz="3200" dirty="0" smtClean="0">
                <a:ea typeface="楷体_GB2312"/>
              </a:rPr>
              <a:t>班</a:t>
            </a:r>
            <a:r>
              <a:rPr lang="zh-CN" altLang="en-US" sz="3200" dirty="0" smtClean="0">
                <a:ea typeface="楷体_GB2312"/>
              </a:rPr>
              <a:t>，</a:t>
            </a:r>
            <a:r>
              <a:rPr lang="zh-CN" altLang="zh-CN" sz="3200" dirty="0">
                <a:ea typeface="楷体_GB2312"/>
              </a:rPr>
              <a:t>在校</a:t>
            </a:r>
            <a:r>
              <a:rPr lang="zh-CN" altLang="zh-CN" sz="3200" dirty="0" smtClean="0">
                <a:ea typeface="楷体_GB2312"/>
              </a:rPr>
              <a:t>内</a:t>
            </a:r>
            <a:r>
              <a:rPr lang="zh-CN" altLang="en-US" sz="3200" dirty="0" smtClean="0">
                <a:ea typeface="楷体_GB2312"/>
              </a:rPr>
              <a:t>就</a:t>
            </a:r>
            <a:r>
              <a:rPr lang="zh-CN" altLang="zh-CN" sz="3200" dirty="0" smtClean="0">
                <a:ea typeface="楷体_GB2312"/>
              </a:rPr>
              <a:t>给</a:t>
            </a:r>
            <a:r>
              <a:rPr lang="zh-CN" altLang="zh-CN" sz="3200" dirty="0">
                <a:ea typeface="楷体_GB2312"/>
              </a:rPr>
              <a:t>学生提供感受到企业真实工作环境的机会</a:t>
            </a:r>
            <a:r>
              <a:rPr lang="zh-CN" altLang="zh-CN" sz="3200" dirty="0" smtClean="0">
                <a:ea typeface="楷体_GB2312"/>
              </a:rPr>
              <a:t>。</a:t>
            </a:r>
            <a:endParaRPr lang="en-US" altLang="zh-CN" sz="3200" dirty="0">
              <a:ea typeface="楷体_GB231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539552" y="274638"/>
            <a:ext cx="8147248" cy="850106"/>
          </a:xfrm>
        </p:spPr>
        <p:txBody>
          <a:bodyPr vert="horz" lIns="91440" tIns="45720" rIns="91440" bIns="45720" rtlCol="0" anchor="ctr">
            <a:normAutofit/>
          </a:bodyPr>
          <a:lstStyle/>
          <a:p>
            <a:pPr marL="857250" indent="-857250">
              <a:buFont typeface="+mj-ea"/>
              <a:buAutoNum type="ea1JpnChsDbPeriod"/>
            </a:pPr>
            <a:r>
              <a:rPr lang="zh-CN" altLang="en-US" dirty="0"/>
              <a:t>定制培养班目的和</a:t>
            </a:r>
            <a:r>
              <a:rPr lang="zh-CN" altLang="en-US" dirty="0" smtClean="0"/>
              <a:t>意义</a:t>
            </a:r>
            <a:r>
              <a:rPr lang="en-US" altLang="zh-CN" dirty="0" smtClean="0"/>
              <a:t>--2</a:t>
            </a:r>
            <a:endParaRPr lang="zh-CN" altLang="en-US" dirty="0"/>
          </a:p>
        </p:txBody>
      </p:sp>
      <p:sp>
        <p:nvSpPr>
          <p:cNvPr id="5" name="内容占位符 2"/>
          <p:cNvSpPr>
            <a:spLocks noGrp="1"/>
          </p:cNvSpPr>
          <p:nvPr>
            <p:ph idx="1"/>
          </p:nvPr>
        </p:nvSpPr>
        <p:spPr>
          <a:xfrm>
            <a:off x="457200" y="1340768"/>
            <a:ext cx="8258204" cy="5088628"/>
          </a:xfrm>
        </p:spPr>
        <p:txBody>
          <a:bodyPr vert="horz" lIns="91440" tIns="45720" rIns="91440" bIns="45720" rtlCol="0">
            <a:normAutofit/>
          </a:bodyPr>
          <a:lstStyle/>
          <a:p>
            <a:pPr marL="542925" indent="-542925">
              <a:lnSpc>
                <a:spcPct val="110000"/>
              </a:lnSpc>
              <a:spcBef>
                <a:spcPts val="0"/>
              </a:spcBef>
              <a:buBlip>
                <a:blip r:embed="rId2"/>
              </a:buBlip>
            </a:pPr>
            <a:r>
              <a:rPr lang="zh-CN" altLang="zh-CN" sz="3200" dirty="0" smtClean="0">
                <a:ea typeface="楷体_GB2312"/>
              </a:rPr>
              <a:t>该定制培养班的学生可以在校内实训室</a:t>
            </a:r>
            <a:r>
              <a:rPr lang="zh-CN" altLang="en-US" sz="3200" dirty="0" smtClean="0">
                <a:ea typeface="楷体_GB2312"/>
              </a:rPr>
              <a:t>免费先行</a:t>
            </a:r>
            <a:r>
              <a:rPr lang="zh-CN" altLang="zh-CN" sz="3200" dirty="0" smtClean="0">
                <a:ea typeface="楷体_GB2312"/>
              </a:rPr>
              <a:t>学习到东信和平智能卡研发的基础技术。</a:t>
            </a:r>
            <a:endParaRPr lang="en-US" altLang="zh-CN" sz="3200" dirty="0" smtClean="0">
              <a:ea typeface="楷体_GB2312"/>
            </a:endParaRPr>
          </a:p>
          <a:p>
            <a:pPr marL="542925" indent="-542925">
              <a:lnSpc>
                <a:spcPct val="110000"/>
              </a:lnSpc>
              <a:spcBef>
                <a:spcPts val="0"/>
              </a:spcBef>
              <a:buBlip>
                <a:blip r:embed="rId2"/>
              </a:buBlip>
            </a:pPr>
            <a:r>
              <a:rPr lang="zh-CN" altLang="zh-CN" sz="3200" dirty="0" smtClean="0">
                <a:ea typeface="楷体_GB2312"/>
              </a:rPr>
              <a:t>定制班课程结束后，从该</a:t>
            </a:r>
            <a:r>
              <a:rPr lang="zh-CN" altLang="en-US" sz="3200" dirty="0" smtClean="0">
                <a:ea typeface="楷体_GB2312"/>
              </a:rPr>
              <a:t>定制</a:t>
            </a:r>
            <a:r>
              <a:rPr lang="zh-CN" altLang="zh-CN" sz="3200" dirty="0" smtClean="0">
                <a:ea typeface="楷体_GB2312"/>
              </a:rPr>
              <a:t>班择优录取学生</a:t>
            </a:r>
            <a:r>
              <a:rPr lang="zh-CN" altLang="en-US" sz="3200" dirty="0" smtClean="0">
                <a:ea typeface="楷体_GB2312"/>
              </a:rPr>
              <a:t>到东信和平公司</a:t>
            </a:r>
            <a:r>
              <a:rPr lang="zh-CN" altLang="zh-CN" sz="3200" dirty="0" smtClean="0">
                <a:ea typeface="楷体_GB2312"/>
              </a:rPr>
              <a:t>实习和工作</a:t>
            </a:r>
            <a:r>
              <a:rPr lang="zh-CN" altLang="en-US" sz="3200" dirty="0" smtClean="0">
                <a:ea typeface="楷体_GB2312"/>
              </a:rPr>
              <a:t>。</a:t>
            </a:r>
            <a:endParaRPr lang="en-US" altLang="zh-CN" sz="3200" dirty="0" smtClean="0">
              <a:ea typeface="楷体_GB2312"/>
            </a:endParaRPr>
          </a:p>
          <a:p>
            <a:pPr marL="542925" indent="-542925">
              <a:lnSpc>
                <a:spcPct val="110000"/>
              </a:lnSpc>
              <a:spcBef>
                <a:spcPts val="0"/>
              </a:spcBef>
              <a:buBlip>
                <a:blip r:embed="rId2"/>
              </a:buBlip>
            </a:pPr>
            <a:r>
              <a:rPr lang="zh-CN" altLang="en-US" sz="3200" dirty="0">
                <a:ea typeface="楷体_GB2312"/>
              </a:rPr>
              <a:t>该</a:t>
            </a:r>
            <a:r>
              <a:rPr lang="zh-CN" altLang="en-US" sz="3200" dirty="0" smtClean="0">
                <a:ea typeface="楷体_GB2312"/>
              </a:rPr>
              <a:t>定制班每年举办一次，今年是首届，</a:t>
            </a:r>
            <a:r>
              <a:rPr lang="zh-CN" altLang="zh-CN" sz="3200" dirty="0" smtClean="0">
                <a:ea typeface="楷体_GB2312"/>
              </a:rPr>
              <a:t>为东信和平今后提供了一个校内长期的人才储备库</a:t>
            </a:r>
            <a:r>
              <a:rPr lang="en-US" altLang="zh-CN" sz="3200" dirty="0" smtClean="0">
                <a:ea typeface="楷体_GB2312"/>
              </a:rPr>
              <a:t>,</a:t>
            </a:r>
            <a:r>
              <a:rPr lang="zh-CN" altLang="en-US" sz="3200" dirty="0" smtClean="0">
                <a:ea typeface="楷体_GB2312"/>
              </a:rPr>
              <a:t>也为学生提供一个“赢未来”的机会。</a:t>
            </a:r>
            <a:endParaRPr lang="zh-CN" altLang="en-US" sz="3200" dirty="0">
              <a:ea typeface="楷体_GB2312"/>
            </a:endParaRPr>
          </a:p>
        </p:txBody>
      </p:sp>
    </p:spTree>
    <p:extLst>
      <p:ext uri="{BB962C8B-B14F-4D97-AF65-F5344CB8AC3E}">
        <p14:creationId xmlns:p14="http://schemas.microsoft.com/office/powerpoint/2010/main" val="10729190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L="857250" indent="-857250">
              <a:buFont typeface="+mj-ea"/>
              <a:buAutoNum type="ea1JpnChsDbPeriod" startAt="2"/>
            </a:pPr>
            <a:r>
              <a:rPr lang="zh-CN" altLang="en-US" dirty="0"/>
              <a:t>东信</a:t>
            </a:r>
            <a:r>
              <a:rPr lang="zh-CN" altLang="en-US" dirty="0" smtClean="0"/>
              <a:t>和平和企业文化介绍</a:t>
            </a:r>
            <a:endParaRPr lang="zh-CN" altLang="en-US" dirty="0"/>
          </a:p>
        </p:txBody>
      </p:sp>
      <p:sp>
        <p:nvSpPr>
          <p:cNvPr id="4" name="TextBox 3"/>
          <p:cNvSpPr txBox="1"/>
          <p:nvPr/>
        </p:nvSpPr>
        <p:spPr>
          <a:xfrm>
            <a:off x="683568" y="2060848"/>
            <a:ext cx="7848872" cy="2308324"/>
          </a:xfrm>
          <a:prstGeom prst="rect">
            <a:avLst/>
          </a:prstGeom>
          <a:noFill/>
        </p:spPr>
        <p:txBody>
          <a:bodyPr wrap="square" rtlCol="0">
            <a:spAutoFit/>
          </a:bodyPr>
          <a:lstStyle/>
          <a:p>
            <a:r>
              <a:rPr lang="zh-CN" altLang="en-US" sz="4800" b="1" dirty="0" smtClean="0"/>
              <a:t>请东信和平</a:t>
            </a:r>
            <a:r>
              <a:rPr lang="zh-CN" altLang="en-US" sz="4800" b="1" dirty="0"/>
              <a:t>人力资源部业务</a:t>
            </a:r>
            <a:r>
              <a:rPr lang="zh-CN" altLang="en-US" sz="4800" b="1" dirty="0" smtClean="0"/>
              <a:t>经理林旭龙先生给大家介绍公司概况和企业文化</a:t>
            </a:r>
            <a:endParaRPr lang="zh-CN" altLang="en-US" sz="4800" b="1" dirty="0"/>
          </a:p>
        </p:txBody>
      </p:sp>
    </p:spTree>
    <p:extLst>
      <p:ext uri="{BB962C8B-B14F-4D97-AF65-F5344CB8AC3E}">
        <p14:creationId xmlns:p14="http://schemas.microsoft.com/office/powerpoint/2010/main" val="40319148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L="857250" indent="-857250">
              <a:buFont typeface="+mj-ea"/>
              <a:buAutoNum type="ea1JpnChsDbPeriod" startAt="3"/>
            </a:pPr>
            <a:r>
              <a:rPr lang="zh-CN" altLang="en-US" dirty="0"/>
              <a:t>定制培养</a:t>
            </a:r>
            <a:r>
              <a:rPr lang="zh-CN" altLang="en-US" dirty="0" smtClean="0"/>
              <a:t>班课程内容介绍</a:t>
            </a:r>
            <a:endParaRPr lang="zh-CN" altLang="en-US" dirty="0"/>
          </a:p>
        </p:txBody>
      </p:sp>
      <p:sp>
        <p:nvSpPr>
          <p:cNvPr id="4" name="TextBox 3"/>
          <p:cNvSpPr txBox="1"/>
          <p:nvPr/>
        </p:nvSpPr>
        <p:spPr>
          <a:xfrm>
            <a:off x="683568" y="1988840"/>
            <a:ext cx="7848872" cy="3046988"/>
          </a:xfrm>
          <a:prstGeom prst="rect">
            <a:avLst/>
          </a:prstGeom>
          <a:noFill/>
        </p:spPr>
        <p:txBody>
          <a:bodyPr wrap="square" rtlCol="0">
            <a:spAutoFit/>
          </a:bodyPr>
          <a:lstStyle/>
          <a:p>
            <a:r>
              <a:rPr lang="zh-CN" altLang="en-US" sz="4800" b="1" dirty="0" smtClean="0"/>
              <a:t>请东信和平产业部副总经理张汉就先生给大家介绍定制培养班培训课程的主要技术内容</a:t>
            </a:r>
            <a:endParaRPr lang="zh-CN" altLang="en-US" sz="4800" b="1" dirty="0"/>
          </a:p>
        </p:txBody>
      </p:sp>
    </p:spTree>
    <p:extLst>
      <p:ext uri="{BB962C8B-B14F-4D97-AF65-F5344CB8AC3E}">
        <p14:creationId xmlns:p14="http://schemas.microsoft.com/office/powerpoint/2010/main" val="33673549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39552" y="274638"/>
            <a:ext cx="8352928" cy="850106"/>
          </a:xfrm>
        </p:spPr>
        <p:txBody>
          <a:bodyPr>
            <a:normAutofit/>
          </a:bodyPr>
          <a:lstStyle/>
          <a:p>
            <a:pPr marL="857250" indent="-857250">
              <a:buFont typeface="+mj-ea"/>
              <a:buAutoNum type="ea1JpnChsDbPeriod" startAt="4"/>
            </a:pPr>
            <a:r>
              <a:rPr lang="zh-CN" altLang="en-US" dirty="0" smtClean="0"/>
              <a:t>定制培养班实施方案</a:t>
            </a:r>
            <a:r>
              <a:rPr lang="en-US" altLang="zh-CN" dirty="0" smtClean="0"/>
              <a:t>--1</a:t>
            </a:r>
            <a:endParaRPr lang="zh-CN" altLang="en-US" dirty="0"/>
          </a:p>
        </p:txBody>
      </p:sp>
      <p:sp>
        <p:nvSpPr>
          <p:cNvPr id="4" name="页脚占位符 3"/>
          <p:cNvSpPr>
            <a:spLocks noGrp="1"/>
          </p:cNvSpPr>
          <p:nvPr>
            <p:ph type="ftr" sz="quarter" idx="11"/>
          </p:nvPr>
        </p:nvSpPr>
        <p:spPr/>
        <p:txBody>
          <a:bodyPr/>
          <a:lstStyle/>
          <a:p>
            <a:r>
              <a:rPr lang="zh-CN" altLang="en-US" dirty="0"/>
              <a:t>北京理工大学珠海学院</a:t>
            </a:r>
            <a:endParaRPr lang="zh-CN" altLang="en-US" sz="1200" dirty="0">
              <a:solidFill>
                <a:schemeClr val="tx1"/>
              </a:solidFill>
              <a:ea typeface="宋体" charset="-122"/>
            </a:endParaRPr>
          </a:p>
        </p:txBody>
      </p:sp>
      <p:sp>
        <p:nvSpPr>
          <p:cNvPr id="41" name="Rectangle 3"/>
          <p:cNvSpPr txBox="1">
            <a:spLocks noChangeArrowheads="1"/>
          </p:cNvSpPr>
          <p:nvPr/>
        </p:nvSpPr>
        <p:spPr>
          <a:xfrm>
            <a:off x="395536" y="1268760"/>
            <a:ext cx="8424936" cy="5184576"/>
          </a:xfrm>
          <a:prstGeom prst="rect">
            <a:avLst/>
          </a:prstGeom>
        </p:spPr>
        <p:txBody>
          <a:bodyPr vert="horz" lIns="91440" tIns="45720" rIns="91440" bIns="45720" rtlCol="0">
            <a:noAutofit/>
          </a:bodyPr>
          <a:lstStyle>
            <a:lvl1pPr marL="542925" indent="-542925">
              <a:lnSpc>
                <a:spcPct val="110000"/>
              </a:lnSpc>
              <a:spcBef>
                <a:spcPts val="0"/>
              </a:spcBef>
              <a:buFont typeface="Arial" pitchFamily="34" charset="0"/>
              <a:buBlip>
                <a:blip r:embed="rId2"/>
              </a:buBlip>
              <a:defRPr sz="2800" b="1">
                <a:latin typeface="楷体_GB2312" pitchFamily="49" charset="-122"/>
                <a:ea typeface="楷体_GB2312"/>
              </a:defRPr>
            </a:lvl1pPr>
            <a:lvl2pPr marL="742950" indent="-285750">
              <a:spcBef>
                <a:spcPct val="20000"/>
              </a:spcBef>
              <a:buFont typeface="Arial" pitchFamily="34" charset="0"/>
              <a:buChar char="–"/>
              <a:defRPr sz="2800" b="1">
                <a:latin typeface="楷体_GB2312" pitchFamily="49" charset="-122"/>
                <a:ea typeface="楷体_GB2312" pitchFamily="49" charset="-122"/>
              </a:defRPr>
            </a:lvl2pPr>
            <a:lvl3pPr marL="1143000" indent="-228600">
              <a:spcBef>
                <a:spcPct val="20000"/>
              </a:spcBef>
              <a:buFont typeface="Arial" pitchFamily="34" charset="0"/>
              <a:buChar char="•"/>
              <a:defRPr sz="2800" b="1">
                <a:latin typeface="楷体_GB2312" pitchFamily="49" charset="-122"/>
                <a:ea typeface="楷体_GB2312" pitchFamily="49" charset="-122"/>
              </a:defRPr>
            </a:lvl3pPr>
            <a:lvl4pPr marL="1600200" indent="-228600">
              <a:spcBef>
                <a:spcPct val="20000"/>
              </a:spcBef>
              <a:buFont typeface="Arial" pitchFamily="34" charset="0"/>
              <a:buChar char="–"/>
              <a:defRPr sz="2800" b="1">
                <a:latin typeface="楷体_GB2312" pitchFamily="49" charset="-122"/>
                <a:ea typeface="楷体_GB2312" pitchFamily="49" charset="-122"/>
              </a:defRPr>
            </a:lvl4pPr>
            <a:lvl5pPr marL="2057400" indent="-228600">
              <a:spcBef>
                <a:spcPct val="20000"/>
              </a:spcBef>
              <a:buFont typeface="Arial" pitchFamily="34" charset="0"/>
              <a:buChar char="»"/>
              <a:defRPr sz="2800" b="1">
                <a:latin typeface="楷体_GB2312" pitchFamily="49" charset="-122"/>
                <a:ea typeface="楷体_GB2312" pitchFamily="49" charset="-122"/>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zh-CN" dirty="0"/>
              <a:t>定制培养</a:t>
            </a:r>
            <a:r>
              <a:rPr lang="zh-CN" altLang="zh-CN" dirty="0" smtClean="0"/>
              <a:t>班</a:t>
            </a:r>
            <a:r>
              <a:rPr lang="zh-CN" altLang="en-US" dirty="0"/>
              <a:t>免费</a:t>
            </a:r>
            <a:r>
              <a:rPr lang="zh-CN" altLang="en-US" dirty="0" smtClean="0"/>
              <a:t>针对</a:t>
            </a:r>
            <a:r>
              <a:rPr lang="zh-CN" altLang="en-US" dirty="0"/>
              <a:t>计算机学院各专业大三学生</a:t>
            </a:r>
            <a:r>
              <a:rPr lang="zh-CN" altLang="en-US" dirty="0" smtClean="0"/>
              <a:t>（即：</a:t>
            </a:r>
            <a:r>
              <a:rPr lang="en-US" altLang="zh-CN" dirty="0" smtClean="0"/>
              <a:t>12</a:t>
            </a:r>
            <a:r>
              <a:rPr lang="zh-CN" altLang="en-US" dirty="0"/>
              <a:t>级学生）</a:t>
            </a:r>
            <a:endParaRPr lang="en-US" altLang="zh-CN" dirty="0"/>
          </a:p>
          <a:p>
            <a:r>
              <a:rPr lang="zh-CN" altLang="zh-CN" dirty="0" smtClean="0"/>
              <a:t>报名</a:t>
            </a:r>
            <a:r>
              <a:rPr lang="zh-CN" altLang="en-US" dirty="0" smtClean="0"/>
              <a:t>时间：</a:t>
            </a:r>
            <a:r>
              <a:rPr lang="en-US" altLang="zh-CN" dirty="0" smtClean="0"/>
              <a:t>2015.4.24~2015.4.30</a:t>
            </a:r>
            <a:r>
              <a:rPr lang="zh-CN" altLang="zh-CN" dirty="0" smtClean="0"/>
              <a:t>。</a:t>
            </a:r>
            <a:endParaRPr lang="en-US" altLang="zh-CN" dirty="0" smtClean="0"/>
          </a:p>
          <a:p>
            <a:r>
              <a:rPr lang="zh-CN" altLang="en-US" dirty="0"/>
              <a:t>报名</a:t>
            </a:r>
            <a:r>
              <a:rPr lang="zh-CN" altLang="en-US" dirty="0" smtClean="0"/>
              <a:t>方法：</a:t>
            </a:r>
            <a:endParaRPr lang="en-US" altLang="zh-CN" dirty="0" smtClean="0"/>
          </a:p>
          <a:p>
            <a:pPr lvl="1">
              <a:lnSpc>
                <a:spcPct val="110000"/>
              </a:lnSpc>
              <a:spcBef>
                <a:spcPts val="0"/>
              </a:spcBef>
            </a:pPr>
            <a:r>
              <a:rPr lang="zh-CN" altLang="en-US" dirty="0" smtClean="0"/>
              <a:t>由各班学委搜集报名学生的名单（电子档）</a:t>
            </a:r>
            <a:endParaRPr lang="en-US" altLang="zh-CN" dirty="0" smtClean="0"/>
          </a:p>
          <a:p>
            <a:pPr lvl="1">
              <a:lnSpc>
                <a:spcPct val="110000"/>
              </a:lnSpc>
              <a:spcBef>
                <a:spcPts val="0"/>
              </a:spcBef>
            </a:pPr>
            <a:r>
              <a:rPr lang="zh-CN" altLang="en-US" dirty="0" smtClean="0"/>
              <a:t>再汇总到赵卓君老师处</a:t>
            </a:r>
            <a:endParaRPr lang="en-US" altLang="zh-CN" dirty="0" smtClean="0"/>
          </a:p>
          <a:p>
            <a:pPr marL="457200" lvl="1" indent="0">
              <a:lnSpc>
                <a:spcPct val="110000"/>
              </a:lnSpc>
              <a:spcBef>
                <a:spcPts val="0"/>
              </a:spcBef>
              <a:buNone/>
            </a:pPr>
            <a:r>
              <a:rPr lang="en-US" altLang="zh-CN" dirty="0"/>
              <a:t> </a:t>
            </a:r>
            <a:r>
              <a:rPr lang="zh-CN" altLang="en-US" dirty="0" smtClean="0"/>
              <a:t>（</a:t>
            </a:r>
            <a:r>
              <a:rPr lang="en-US" altLang="zh-CN" dirty="0" smtClean="0"/>
              <a:t>QQ</a:t>
            </a:r>
            <a:r>
              <a:rPr lang="zh-CN" altLang="en-US" dirty="0" smtClean="0"/>
              <a:t>：</a:t>
            </a:r>
            <a:r>
              <a:rPr lang="en-US" altLang="zh-CN" dirty="0" smtClean="0"/>
              <a:t>290913207 </a:t>
            </a:r>
            <a:r>
              <a:rPr lang="zh-CN" altLang="en-US" dirty="0" smtClean="0"/>
              <a:t>电话：</a:t>
            </a:r>
            <a:r>
              <a:rPr lang="en-US" altLang="zh-CN" dirty="0" smtClean="0"/>
              <a:t>13726216286/636286</a:t>
            </a:r>
          </a:p>
          <a:p>
            <a:pPr marL="457200" lvl="1" indent="0">
              <a:lnSpc>
                <a:spcPct val="110000"/>
              </a:lnSpc>
              <a:spcBef>
                <a:spcPts val="0"/>
              </a:spcBef>
              <a:buNone/>
            </a:pPr>
            <a:r>
              <a:rPr lang="en-US" altLang="zh-CN" dirty="0"/>
              <a:t> </a:t>
            </a:r>
            <a:r>
              <a:rPr lang="en-US" altLang="zh-CN" dirty="0" smtClean="0"/>
              <a:t>  </a:t>
            </a:r>
            <a:r>
              <a:rPr lang="zh-CN" altLang="en-US" dirty="0" smtClean="0"/>
              <a:t>办公室：</a:t>
            </a:r>
            <a:r>
              <a:rPr lang="en-US" altLang="zh-CN" dirty="0" smtClean="0"/>
              <a:t>ZA309</a:t>
            </a:r>
            <a:r>
              <a:rPr lang="zh-CN" altLang="en-US" dirty="0" smtClean="0"/>
              <a:t>）</a:t>
            </a:r>
            <a:endParaRPr lang="zh-CN" altLang="zh-CN" dirty="0"/>
          </a:p>
          <a:p>
            <a:r>
              <a:rPr lang="zh-CN" altLang="en-US" dirty="0"/>
              <a:t>报名结束</a:t>
            </a:r>
            <a:r>
              <a:rPr lang="zh-CN" altLang="en-US" dirty="0" smtClean="0"/>
              <a:t>后，东信和平</a:t>
            </a:r>
            <a:r>
              <a:rPr lang="zh-CN" altLang="zh-CN" dirty="0" smtClean="0"/>
              <a:t>将</a:t>
            </a:r>
            <a:r>
              <a:rPr lang="zh-CN" altLang="zh-CN" dirty="0"/>
              <a:t>根据学生的高等数学、</a:t>
            </a:r>
            <a:r>
              <a:rPr lang="en-US" altLang="zh-CN" dirty="0"/>
              <a:t>C</a:t>
            </a:r>
            <a:r>
              <a:rPr lang="zh-CN" altLang="zh-CN" dirty="0"/>
              <a:t>语言程序设计、数据结构和</a:t>
            </a:r>
            <a:r>
              <a:rPr lang="zh-CN" altLang="zh-CN" dirty="0" smtClean="0"/>
              <a:t>英语综合</a:t>
            </a:r>
            <a:r>
              <a:rPr lang="zh-CN" altLang="zh-CN" dirty="0"/>
              <a:t>成绩选拔出</a:t>
            </a:r>
            <a:r>
              <a:rPr lang="en-US" altLang="zh-CN" dirty="0"/>
              <a:t>30</a:t>
            </a:r>
            <a:r>
              <a:rPr lang="zh-CN" altLang="zh-CN" dirty="0"/>
              <a:t>名学生进入定制培养班</a:t>
            </a:r>
            <a:r>
              <a:rPr lang="zh-CN" altLang="zh-CN" dirty="0" smtClean="0"/>
              <a:t>。</a:t>
            </a:r>
            <a:endParaRPr lang="zh-CN" altLang="zh-CN"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vert="horz" lIns="91440" tIns="45720" rIns="91440" bIns="45720" rtlCol="0" anchor="ctr">
            <a:normAutofit/>
          </a:bodyPr>
          <a:lstStyle/>
          <a:p>
            <a:pPr marL="857250" indent="-857250">
              <a:buFont typeface="+mj-ea"/>
              <a:buAutoNum type="ea1JpnChsDbPeriod" startAt="4"/>
            </a:pPr>
            <a:r>
              <a:rPr lang="zh-CN" altLang="en-US" dirty="0"/>
              <a:t>定制培养班实施方案</a:t>
            </a:r>
            <a:r>
              <a:rPr lang="en-US" altLang="zh-CN" dirty="0"/>
              <a:t>--2</a:t>
            </a:r>
            <a:endParaRPr lang="zh-CN" altLang="en-US" dirty="0"/>
          </a:p>
        </p:txBody>
      </p:sp>
      <p:sp>
        <p:nvSpPr>
          <p:cNvPr id="29699" name="Rectangle 3"/>
          <p:cNvSpPr>
            <a:spLocks noGrp="1" noChangeArrowheads="1"/>
          </p:cNvSpPr>
          <p:nvPr>
            <p:ph idx="1"/>
          </p:nvPr>
        </p:nvSpPr>
        <p:spPr>
          <a:xfrm>
            <a:off x="395536" y="1196752"/>
            <a:ext cx="8461604" cy="5400600"/>
          </a:xfrm>
        </p:spPr>
        <p:txBody>
          <a:bodyPr vert="horz" lIns="91440" tIns="45720" rIns="91440" bIns="45720" rtlCol="0">
            <a:noAutofit/>
          </a:bodyPr>
          <a:lstStyle/>
          <a:p>
            <a:pPr marL="542925" indent="-542925">
              <a:lnSpc>
                <a:spcPct val="110000"/>
              </a:lnSpc>
              <a:spcBef>
                <a:spcPts val="0"/>
              </a:spcBef>
              <a:buBlip>
                <a:blip r:embed="rId2"/>
              </a:buBlip>
            </a:pPr>
            <a:r>
              <a:rPr lang="zh-CN" altLang="zh-CN" dirty="0">
                <a:ea typeface="楷体_GB2312"/>
              </a:rPr>
              <a:t>进入定制培养班的学生必须要正常完成教学计划安排的第六学期课程的学习。</a:t>
            </a:r>
          </a:p>
          <a:p>
            <a:pPr marL="542925" indent="-542925">
              <a:lnSpc>
                <a:spcPct val="110000"/>
              </a:lnSpc>
              <a:spcBef>
                <a:spcPts val="0"/>
              </a:spcBef>
              <a:buBlip>
                <a:blip r:embed="rId2"/>
              </a:buBlip>
            </a:pPr>
            <a:r>
              <a:rPr lang="zh-CN" altLang="zh-CN" dirty="0" smtClean="0">
                <a:ea typeface="楷体_GB2312"/>
              </a:rPr>
              <a:t>第</a:t>
            </a:r>
            <a:r>
              <a:rPr lang="en-US" altLang="zh-CN" dirty="0" smtClean="0">
                <a:ea typeface="楷体_GB2312"/>
              </a:rPr>
              <a:t>9~17</a:t>
            </a:r>
            <a:r>
              <a:rPr lang="zh-CN" altLang="zh-CN" dirty="0" smtClean="0">
                <a:ea typeface="楷体_GB2312"/>
              </a:rPr>
              <a:t>周</a:t>
            </a:r>
            <a:r>
              <a:rPr lang="zh-CN" altLang="zh-CN" dirty="0">
                <a:ea typeface="楷体_GB2312"/>
              </a:rPr>
              <a:t>，东信和平将派出资深的骨干工程师</a:t>
            </a:r>
            <a:r>
              <a:rPr lang="zh-CN" altLang="zh-CN" dirty="0" smtClean="0">
                <a:ea typeface="楷体_GB2312"/>
              </a:rPr>
              <a:t>在</a:t>
            </a:r>
            <a:r>
              <a:rPr lang="zh-CN" altLang="en-US" dirty="0" smtClean="0">
                <a:ea typeface="楷体_GB2312"/>
              </a:rPr>
              <a:t>每周</a:t>
            </a:r>
            <a:r>
              <a:rPr lang="zh-CN" altLang="zh-CN" dirty="0" smtClean="0">
                <a:ea typeface="楷体_GB2312"/>
              </a:rPr>
              <a:t>周</a:t>
            </a:r>
            <a:r>
              <a:rPr lang="zh-CN" altLang="en-US" dirty="0" smtClean="0">
                <a:ea typeface="楷体_GB2312"/>
              </a:rPr>
              <a:t>日</a:t>
            </a:r>
            <a:r>
              <a:rPr lang="zh-CN" altLang="zh-CN" dirty="0" smtClean="0">
                <a:ea typeface="楷体_GB2312"/>
              </a:rPr>
              <a:t>全</a:t>
            </a:r>
            <a:r>
              <a:rPr lang="zh-CN" altLang="zh-CN" dirty="0">
                <a:ea typeface="楷体_GB2312"/>
              </a:rPr>
              <a:t>天来校内授课</a:t>
            </a:r>
            <a:r>
              <a:rPr lang="zh-CN" altLang="zh-CN" dirty="0" smtClean="0">
                <a:ea typeface="楷体_GB2312"/>
              </a:rPr>
              <a:t>。</a:t>
            </a:r>
            <a:endParaRPr lang="en-US" altLang="zh-CN" dirty="0" smtClean="0">
              <a:ea typeface="楷体_GB2312"/>
            </a:endParaRPr>
          </a:p>
          <a:p>
            <a:pPr marL="542925" indent="-542925">
              <a:lnSpc>
                <a:spcPct val="110000"/>
              </a:lnSpc>
              <a:spcBef>
                <a:spcPts val="0"/>
              </a:spcBef>
              <a:buBlip>
                <a:blip r:embed="rId2"/>
              </a:buBlip>
            </a:pPr>
            <a:r>
              <a:rPr lang="zh-CN" altLang="zh-CN" dirty="0" smtClean="0">
                <a:ea typeface="楷体_GB2312"/>
              </a:rPr>
              <a:t>定制</a:t>
            </a:r>
            <a:r>
              <a:rPr lang="zh-CN" altLang="zh-CN" dirty="0">
                <a:ea typeface="楷体_GB2312"/>
              </a:rPr>
              <a:t>培养班授课将在全部安排机房进行，采取边讲边练的方式。理论讲解和实践各占</a:t>
            </a:r>
            <a:r>
              <a:rPr lang="en-US" altLang="zh-CN" dirty="0">
                <a:ea typeface="楷体_GB2312"/>
              </a:rPr>
              <a:t>50%</a:t>
            </a:r>
            <a:r>
              <a:rPr lang="zh-CN" altLang="zh-CN" dirty="0" smtClean="0">
                <a:ea typeface="楷体_GB2312"/>
              </a:rPr>
              <a:t>。</a:t>
            </a:r>
            <a:endParaRPr lang="en-US" altLang="zh-CN" dirty="0" smtClean="0">
              <a:ea typeface="楷体_GB2312"/>
            </a:endParaRPr>
          </a:p>
          <a:p>
            <a:pPr marL="542925" lvl="0" indent="-542925">
              <a:lnSpc>
                <a:spcPct val="110000"/>
              </a:lnSpc>
              <a:spcBef>
                <a:spcPts val="0"/>
              </a:spcBef>
              <a:buBlip>
                <a:blip r:embed="rId2"/>
              </a:buBlip>
            </a:pPr>
            <a:r>
              <a:rPr lang="zh-CN" altLang="zh-CN" dirty="0"/>
              <a:t>定制培养班将采取严格的上班打卡制度（上午和下午的上课和下课均</a:t>
            </a:r>
            <a:r>
              <a:rPr lang="zh-CN" altLang="zh-CN" dirty="0" smtClean="0"/>
              <a:t>需打卡</a:t>
            </a:r>
            <a:r>
              <a:rPr lang="zh-CN" altLang="zh-CN" dirty="0"/>
              <a:t>），让学生提前体验到企业上班的真实感觉</a:t>
            </a:r>
            <a:r>
              <a:rPr lang="zh-CN" altLang="zh-CN" dirty="0" smtClean="0"/>
              <a:t>。</a:t>
            </a:r>
            <a:endParaRPr lang="en-US" altLang="zh-CN" dirty="0" smtClean="0"/>
          </a:p>
          <a:p>
            <a:pPr marL="542925" lvl="0" indent="-542925">
              <a:lnSpc>
                <a:spcPct val="110000"/>
              </a:lnSpc>
              <a:spcBef>
                <a:spcPts val="0"/>
              </a:spcBef>
              <a:buBlip>
                <a:blip r:embed="rId2"/>
              </a:buBlip>
            </a:pPr>
            <a:r>
              <a:rPr lang="zh-CN" altLang="en-US" dirty="0" smtClean="0">
                <a:ea typeface="楷体_GB2312"/>
              </a:rPr>
              <a:t>东信和平公司已向该培训班赠送了门禁和指模打卡机，并已经安装在培训的实验室。</a:t>
            </a:r>
            <a:endParaRPr lang="zh-CN" altLang="zh-CN" dirty="0">
              <a:ea typeface="楷体_GB2312"/>
            </a:endParaRPr>
          </a:p>
          <a:p>
            <a:pPr marL="542925" indent="-542925">
              <a:lnSpc>
                <a:spcPct val="110000"/>
              </a:lnSpc>
              <a:spcBef>
                <a:spcPts val="0"/>
              </a:spcBef>
              <a:buBlip>
                <a:blip r:embed="rId2"/>
              </a:buBlip>
            </a:pPr>
            <a:endParaRPr lang="zh-CN" altLang="zh-CN" dirty="0">
              <a:ea typeface="楷体_GB231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Q &amp; A</a:t>
            </a:r>
            <a:endParaRPr lang="zh-CN" altLang="en-US" dirty="0"/>
          </a:p>
        </p:txBody>
      </p:sp>
      <p:sp>
        <p:nvSpPr>
          <p:cNvPr id="3" name="内容占位符 2"/>
          <p:cNvSpPr>
            <a:spLocks noGrp="1"/>
          </p:cNvSpPr>
          <p:nvPr>
            <p:ph idx="1"/>
          </p:nvPr>
        </p:nvSpPr>
        <p:spPr>
          <a:xfrm>
            <a:off x="457200" y="2000240"/>
            <a:ext cx="8229600" cy="4125923"/>
          </a:xfrm>
        </p:spPr>
        <p:txBody>
          <a:bodyPr vert="horz" lIns="91440" tIns="45720" rIns="91440" bIns="45720" rtlCol="0">
            <a:normAutofit/>
          </a:bodyPr>
          <a:lstStyle/>
          <a:p>
            <a:pPr marL="800100" indent="-800100">
              <a:lnSpc>
                <a:spcPct val="90000"/>
              </a:lnSpc>
              <a:buBlip>
                <a:blip r:embed="rId2"/>
              </a:buBlip>
            </a:pPr>
            <a:r>
              <a:rPr lang="zh-CN" altLang="en-US" sz="5400" b="1" dirty="0" smtClean="0">
                <a:latin typeface="楷体_GB2312" pitchFamily="49" charset="-122"/>
                <a:ea typeface="楷体_GB2312" pitchFamily="49" charset="-122"/>
              </a:rPr>
              <a:t>欢迎大家提问</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549</TotalTime>
  <Words>526</Words>
  <Application>Microsoft Office PowerPoint</Application>
  <PresentationFormat>全屏显示(4:3)</PresentationFormat>
  <Paragraphs>38</Paragraphs>
  <Slides>9</Slides>
  <Notes>1</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Office 主题</vt:lpstr>
      <vt:lpstr>东信和平科技股份有限公司定制培养 实训班宣讲会</vt:lpstr>
      <vt:lpstr>主要内容</vt:lpstr>
      <vt:lpstr>定制培养班目的和意义--1</vt:lpstr>
      <vt:lpstr>定制培养班目的和意义--2</vt:lpstr>
      <vt:lpstr>东信和平和企业文化介绍</vt:lpstr>
      <vt:lpstr>定制培养班课程内容介绍</vt:lpstr>
      <vt:lpstr>定制培养班实施方案--1</vt:lpstr>
      <vt:lpstr>定制培养班实施方案--2</vt:lpstr>
      <vt:lpstr>Q &amp; 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软件专业2个学习方向</dc:title>
  <cp:lastModifiedBy>赵卓君</cp:lastModifiedBy>
  <cp:revision>78</cp:revision>
  <dcterms:modified xsi:type="dcterms:W3CDTF">2015-04-23T15:05:01Z</dcterms:modified>
</cp:coreProperties>
</file>